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20.png" ContentType="image/png"/>
  <Override PartName="/ppt/media/image14.emf" ContentType="image/x-emf"/>
  <Override PartName="/ppt/media/image13.png" ContentType="image/png"/>
  <Override PartName="/ppt/media/image12.png" ContentType="image/png"/>
  <Override PartName="/ppt/media/image11.png" ContentType="image/png"/>
  <Override PartName="/ppt/media/image4.png" ContentType="image/png"/>
  <Override PartName="/ppt/media/image3.png" ContentType="image/png"/>
  <Override PartName="/ppt/media/image22.png" ContentType="image/png"/>
  <Override PartName="/ppt/media/image2.png" ContentType="image/png"/>
  <Override PartName="/ppt/media/image21.png" ContentType="image/png"/>
  <Override PartName="/ppt/media/image1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9.png" ContentType="image/png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endParaRPr b="1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9180000" cy="2232000"/>
          </a:xfrm>
          <a:prstGeom prst="rect">
            <a:avLst/>
          </a:prstGeom>
        </p:spPr>
        <p:txBody>
          <a:bodyPr lIns="0" rIns="0" tIns="0" bIns="0"/>
          <a:p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360000" y="4424400"/>
            <a:ext cx="9180000" cy="2232000"/>
          </a:xfrm>
          <a:prstGeom prst="rect">
            <a:avLst/>
          </a:prstGeom>
        </p:spPr>
        <p:txBody>
          <a:bodyPr lIns="0" rIns="0" tIns="0" bIns="0"/>
          <a:p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endParaRPr b="1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rIns="0" tIns="0" bIns="0"/>
          <a:p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rIns="0" tIns="0" bIns="0"/>
          <a:p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5063760" y="4424400"/>
            <a:ext cx="4479480" cy="2232000"/>
          </a:xfrm>
          <a:prstGeom prst="rect">
            <a:avLst/>
          </a:prstGeom>
        </p:spPr>
        <p:txBody>
          <a:bodyPr lIns="0" rIns="0" tIns="0" bIns="0"/>
          <a:p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360000" y="4424400"/>
            <a:ext cx="4479480" cy="2232000"/>
          </a:xfrm>
          <a:prstGeom prst="rect">
            <a:avLst/>
          </a:prstGeom>
        </p:spPr>
        <p:txBody>
          <a:bodyPr lIns="0" rIns="0" tIns="0" bIns="0"/>
          <a:p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endParaRPr b="1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9180000" cy="4680000"/>
          </a:xfrm>
          <a:prstGeom prst="rect">
            <a:avLst/>
          </a:prstGeom>
        </p:spPr>
        <p:txBody>
          <a:bodyPr lIns="0" rIns="0" tIns="0" bIns="0"/>
          <a:p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360000" y="1980000"/>
            <a:ext cx="9180000" cy="4680000"/>
          </a:xfrm>
          <a:prstGeom prst="rect">
            <a:avLst/>
          </a:prstGeom>
        </p:spPr>
        <p:txBody>
          <a:bodyPr lIns="0" rIns="0" tIns="0" bIns="0"/>
          <a:p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pic>
        <p:nvPicPr>
          <p:cNvPr id="41" name="" descr=""/>
          <p:cNvPicPr/>
          <p:nvPr/>
        </p:nvPicPr>
        <p:blipFill>
          <a:blip r:embed="rId2"/>
          <a:stretch/>
        </p:blipFill>
        <p:spPr>
          <a:xfrm>
            <a:off x="2017080" y="1980000"/>
            <a:ext cx="5865480" cy="4680000"/>
          </a:xfrm>
          <a:prstGeom prst="rect">
            <a:avLst/>
          </a:prstGeom>
          <a:ln>
            <a:noFill/>
          </a:ln>
        </p:spPr>
      </p:pic>
      <p:pic>
        <p:nvPicPr>
          <p:cNvPr id="42" name="" descr=""/>
          <p:cNvPicPr/>
          <p:nvPr/>
        </p:nvPicPr>
        <p:blipFill>
          <a:blip r:embed="rId3"/>
          <a:stretch/>
        </p:blipFill>
        <p:spPr>
          <a:xfrm>
            <a:off x="2017080" y="1980000"/>
            <a:ext cx="5865480" cy="46800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endParaRPr b="1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360000" y="1980000"/>
            <a:ext cx="9180000" cy="4680000"/>
          </a:xfrm>
          <a:prstGeom prst="rect">
            <a:avLst/>
          </a:prstGeom>
        </p:spPr>
        <p:txBody>
          <a:bodyPr lIns="0" rIns="0" tIns="0" bIns="0"/>
          <a:p>
            <a:endParaRPr b="0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endParaRPr b="1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9180000" cy="4680000"/>
          </a:xfrm>
          <a:prstGeom prst="rect">
            <a:avLst/>
          </a:prstGeom>
        </p:spPr>
        <p:txBody>
          <a:bodyPr lIns="0" rIns="0" tIns="0" bIns="0"/>
          <a:p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endParaRPr b="1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4680000"/>
          </a:xfrm>
          <a:prstGeom prst="rect">
            <a:avLst/>
          </a:prstGeom>
        </p:spPr>
        <p:txBody>
          <a:bodyPr lIns="0" rIns="0" tIns="0" bIns="0"/>
          <a:p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4680000"/>
          </a:xfrm>
          <a:prstGeom prst="rect">
            <a:avLst/>
          </a:prstGeom>
        </p:spPr>
        <p:txBody>
          <a:bodyPr lIns="0" rIns="0" tIns="0" bIns="0"/>
          <a:p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endParaRPr b="1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360000" y="360000"/>
            <a:ext cx="9360000" cy="4173120"/>
          </a:xfrm>
          <a:prstGeom prst="rect">
            <a:avLst/>
          </a:prstGeom>
        </p:spPr>
        <p:txBody>
          <a:bodyPr lIns="0" rIns="0" tIns="0" bIns="0"/>
          <a:p>
            <a:endParaRPr b="0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endParaRPr b="1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rIns="0" tIns="0" bIns="0"/>
          <a:p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360000" y="4424400"/>
            <a:ext cx="4479480" cy="2232000"/>
          </a:xfrm>
          <a:prstGeom prst="rect">
            <a:avLst/>
          </a:prstGeom>
        </p:spPr>
        <p:txBody>
          <a:bodyPr lIns="0" rIns="0" tIns="0" bIns="0"/>
          <a:p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4680000"/>
          </a:xfrm>
          <a:prstGeom prst="rect">
            <a:avLst/>
          </a:prstGeom>
        </p:spPr>
        <p:txBody>
          <a:bodyPr lIns="0" rIns="0" tIns="0" bIns="0"/>
          <a:p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endParaRPr b="1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360000" y="1980000"/>
            <a:ext cx="9180000" cy="4680000"/>
          </a:xfrm>
          <a:prstGeom prst="rect">
            <a:avLst/>
          </a:prstGeom>
        </p:spPr>
        <p:txBody>
          <a:bodyPr lIns="0" rIns="0" tIns="0" bIns="0"/>
          <a:p>
            <a:endParaRPr b="0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endParaRPr b="1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4680000"/>
          </a:xfrm>
          <a:prstGeom prst="rect">
            <a:avLst/>
          </a:prstGeom>
        </p:spPr>
        <p:txBody>
          <a:bodyPr lIns="0" rIns="0" tIns="0" bIns="0"/>
          <a:p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rIns="0" tIns="0" bIns="0"/>
          <a:p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063760" y="4424400"/>
            <a:ext cx="4479480" cy="2232000"/>
          </a:xfrm>
          <a:prstGeom prst="rect">
            <a:avLst/>
          </a:prstGeom>
        </p:spPr>
        <p:txBody>
          <a:bodyPr lIns="0" rIns="0" tIns="0" bIns="0"/>
          <a:p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endParaRPr b="1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rIns="0" tIns="0" bIns="0"/>
          <a:p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rIns="0" tIns="0" bIns="0"/>
          <a:p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9180000" cy="2232000"/>
          </a:xfrm>
          <a:prstGeom prst="rect">
            <a:avLst/>
          </a:prstGeom>
        </p:spPr>
        <p:txBody>
          <a:bodyPr lIns="0" rIns="0" tIns="0" bIns="0"/>
          <a:p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endParaRPr b="1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9180000" cy="2232000"/>
          </a:xfrm>
          <a:prstGeom prst="rect">
            <a:avLst/>
          </a:prstGeom>
        </p:spPr>
        <p:txBody>
          <a:bodyPr lIns="0" rIns="0" tIns="0" bIns="0"/>
          <a:p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360000" y="4424400"/>
            <a:ext cx="9180000" cy="2232000"/>
          </a:xfrm>
          <a:prstGeom prst="rect">
            <a:avLst/>
          </a:prstGeom>
        </p:spPr>
        <p:txBody>
          <a:bodyPr lIns="0" rIns="0" tIns="0" bIns="0"/>
          <a:p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endParaRPr b="1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rIns="0" tIns="0" bIns="0"/>
          <a:p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rIns="0" tIns="0" bIns="0"/>
          <a:p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5063760" y="4424400"/>
            <a:ext cx="4479480" cy="2232000"/>
          </a:xfrm>
          <a:prstGeom prst="rect">
            <a:avLst/>
          </a:prstGeom>
        </p:spPr>
        <p:txBody>
          <a:bodyPr lIns="0" rIns="0" tIns="0" bIns="0"/>
          <a:p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360000" y="4424400"/>
            <a:ext cx="4479480" cy="2232000"/>
          </a:xfrm>
          <a:prstGeom prst="rect">
            <a:avLst/>
          </a:prstGeom>
        </p:spPr>
        <p:txBody>
          <a:bodyPr lIns="0" rIns="0" tIns="0" bIns="0"/>
          <a:p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endParaRPr b="1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9180000" cy="4680000"/>
          </a:xfrm>
          <a:prstGeom prst="rect">
            <a:avLst/>
          </a:prstGeom>
        </p:spPr>
        <p:txBody>
          <a:bodyPr lIns="0" rIns="0" tIns="0" bIns="0"/>
          <a:p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360000" y="1980000"/>
            <a:ext cx="9180000" cy="4680000"/>
          </a:xfrm>
          <a:prstGeom prst="rect">
            <a:avLst/>
          </a:prstGeom>
        </p:spPr>
        <p:txBody>
          <a:bodyPr lIns="0" rIns="0" tIns="0" bIns="0"/>
          <a:p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pic>
        <p:nvPicPr>
          <p:cNvPr id="81" name="" descr=""/>
          <p:cNvPicPr/>
          <p:nvPr/>
        </p:nvPicPr>
        <p:blipFill>
          <a:blip r:embed="rId2"/>
          <a:stretch/>
        </p:blipFill>
        <p:spPr>
          <a:xfrm>
            <a:off x="2017080" y="1980000"/>
            <a:ext cx="5865480" cy="4680000"/>
          </a:xfrm>
          <a:prstGeom prst="rect">
            <a:avLst/>
          </a:prstGeom>
          <a:ln>
            <a:noFill/>
          </a:ln>
        </p:spPr>
      </p:pic>
      <p:pic>
        <p:nvPicPr>
          <p:cNvPr id="82" name="" descr=""/>
          <p:cNvPicPr/>
          <p:nvPr/>
        </p:nvPicPr>
        <p:blipFill>
          <a:blip r:embed="rId3"/>
          <a:stretch/>
        </p:blipFill>
        <p:spPr>
          <a:xfrm>
            <a:off x="2017080" y="1980000"/>
            <a:ext cx="5865480" cy="46800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endParaRPr b="1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9180000" cy="4680000"/>
          </a:xfrm>
          <a:prstGeom prst="rect">
            <a:avLst/>
          </a:prstGeom>
        </p:spPr>
        <p:txBody>
          <a:bodyPr lIns="0" rIns="0" tIns="0" bIns="0"/>
          <a:p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endParaRPr b="1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4680000"/>
          </a:xfrm>
          <a:prstGeom prst="rect">
            <a:avLst/>
          </a:prstGeom>
        </p:spPr>
        <p:txBody>
          <a:bodyPr lIns="0" rIns="0" tIns="0" bIns="0"/>
          <a:p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4680000"/>
          </a:xfrm>
          <a:prstGeom prst="rect">
            <a:avLst/>
          </a:prstGeom>
        </p:spPr>
        <p:txBody>
          <a:bodyPr lIns="0" rIns="0" tIns="0" bIns="0"/>
          <a:p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endParaRPr b="1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360000" y="360000"/>
            <a:ext cx="9360000" cy="4173120"/>
          </a:xfrm>
          <a:prstGeom prst="rect">
            <a:avLst/>
          </a:prstGeom>
        </p:spPr>
        <p:txBody>
          <a:bodyPr lIns="0" rIns="0" tIns="0" bIns="0"/>
          <a:p>
            <a:endParaRPr b="0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endParaRPr b="1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rIns="0" tIns="0" bIns="0"/>
          <a:p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360000" y="4424400"/>
            <a:ext cx="4479480" cy="2232000"/>
          </a:xfrm>
          <a:prstGeom prst="rect">
            <a:avLst/>
          </a:prstGeom>
        </p:spPr>
        <p:txBody>
          <a:bodyPr lIns="0" rIns="0" tIns="0" bIns="0"/>
          <a:p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4680000"/>
          </a:xfrm>
          <a:prstGeom prst="rect">
            <a:avLst/>
          </a:prstGeom>
        </p:spPr>
        <p:txBody>
          <a:bodyPr lIns="0" rIns="0" tIns="0" bIns="0"/>
          <a:p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endParaRPr b="1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4680000"/>
          </a:xfrm>
          <a:prstGeom prst="rect">
            <a:avLst/>
          </a:prstGeom>
        </p:spPr>
        <p:txBody>
          <a:bodyPr lIns="0" rIns="0" tIns="0" bIns="0"/>
          <a:p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rIns="0" tIns="0" bIns="0"/>
          <a:p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63760" y="4424400"/>
            <a:ext cx="4479480" cy="2232000"/>
          </a:xfrm>
          <a:prstGeom prst="rect">
            <a:avLst/>
          </a:prstGeom>
        </p:spPr>
        <p:txBody>
          <a:bodyPr lIns="0" rIns="0" tIns="0" bIns="0"/>
          <a:p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endParaRPr b="1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rIns="0" tIns="0" bIns="0"/>
          <a:p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rIns="0" tIns="0" bIns="0"/>
          <a:p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9180000" cy="2232000"/>
          </a:xfrm>
          <a:prstGeom prst="rect">
            <a:avLst/>
          </a:prstGeom>
        </p:spPr>
        <p:txBody>
          <a:bodyPr lIns="0" rIns="0" tIns="0" bIns="0"/>
          <a:p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180000"/>
            <a:ext cx="9720000" cy="12600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7560000" y="6840000"/>
            <a:ext cx="2520000" cy="5400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900000" y="6840000"/>
            <a:ext cx="6480000" cy="5400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>
            <a:off x="180000" y="6840000"/>
            <a:ext cx="540000" cy="540000"/>
          </a:xfrm>
          <a:prstGeom prst="rect">
            <a:avLst/>
          </a:prstGeom>
          <a:solidFill>
            <a:srgbClr val="f44336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</a:rPr>
              <a:t>C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</a:rPr>
              <a:t>li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</a:rPr>
              <a:t>c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</a:rPr>
              <a:t>k 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</a:rPr>
              <a:t>t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</a:rPr>
              <a:t>o 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</a:rPr>
              <a:t>e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</a:rPr>
              <a:t>d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</a:rPr>
              <a:t>it 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</a:rPr>
              <a:t>t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</a:rPr>
              <a:t>h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</a:rPr>
              <a:t>e 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</a:rPr>
              <a:t>ti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</a:rPr>
              <a:t>tl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</a:rPr>
              <a:t>e 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</a:rPr>
              <a:t>t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</a:rPr>
              <a:t>e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</a:rPr>
              <a:t>x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</a:rPr>
              <a:t>t 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</a:rPr>
              <a:t>f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</a:rPr>
              <a:t>o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</a:rPr>
              <a:t>r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</a:rPr>
              <a:t>m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</a:rPr>
              <a:t>a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</a:rPr>
              <a:t>t</a:t>
            </a:r>
            <a:endParaRPr b="1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360000" y="1980000"/>
            <a:ext cx="9180000" cy="4680000"/>
          </a:xfrm>
          <a:prstGeom prst="rect">
            <a:avLst/>
          </a:prstGeom>
        </p:spPr>
        <p:txBody>
          <a:bodyPr lIns="0" rIns="0" tIns="0" bIns="0"/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Click to edit the outline text format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 lvl="1" marL="288000"/>
            <a:r>
              <a:rPr b="0" lang="en-US" sz="22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Light"/>
              </a:rPr>
              <a:t>Second Outline Level</a:t>
            </a:r>
            <a:endParaRPr b="0" lang="en-US" sz="22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  <a:p>
            <a:pPr lvl="2" marL="576000"/>
            <a:r>
              <a:rPr b="0" lang="en-US" sz="18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Light"/>
              </a:rPr>
              <a:t>Third Outline Level</a:t>
            </a:r>
            <a:endParaRPr b="0" lang="en-US" sz="18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  <a:p>
            <a:pPr lvl="3" marL="864000"/>
            <a:r>
              <a:rPr b="0" lang="en-US" sz="1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Light"/>
              </a:rPr>
              <a:t>Fourth Outline Level</a:t>
            </a:r>
            <a:endParaRPr b="0" lang="en-US" sz="1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  <a:p>
            <a:pPr lvl="4" marL="1152000"/>
            <a:r>
              <a:rPr b="0" lang="en-US" sz="1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Light"/>
              </a:rPr>
              <a:t>Fifth Outline Level</a:t>
            </a:r>
            <a:endParaRPr b="0" lang="en-US" sz="1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  <a:p>
            <a:pPr lvl="5" marL="1440000"/>
            <a:r>
              <a:rPr b="0" lang="en-US" sz="1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Light"/>
              </a:rPr>
              <a:t>Sixth Outline Level</a:t>
            </a:r>
            <a:endParaRPr b="0" lang="en-US" sz="1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  <a:p>
            <a:pPr lvl="6" marL="1728000"/>
            <a:r>
              <a:rPr b="0" lang="en-US" sz="1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Light"/>
              </a:rPr>
              <a:t>Seventh Outline Level</a:t>
            </a:r>
            <a:endParaRPr b="0" lang="en-US" sz="1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/>
          </p:nvPr>
        </p:nvSpPr>
        <p:spPr>
          <a:xfrm>
            <a:off x="7560000" y="6840000"/>
            <a:ext cx="2340000" cy="540000"/>
          </a:xfrm>
          <a:prstGeom prst="rect">
            <a:avLst/>
          </a:prstGeom>
        </p:spPr>
        <p:txBody>
          <a:bodyPr lIns="0" rIns="0" tIns="0" bIns="0" anchor="ctr"/>
          <a:p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</a:rPr>
              <a:t>&lt;date/time&gt;</a:t>
            </a:r>
            <a:endParaRPr b="1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ftr"/>
          </p:nvPr>
        </p:nvSpPr>
        <p:spPr>
          <a:xfrm>
            <a:off x="1080000" y="6840000"/>
            <a:ext cx="3240000" cy="540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</a:rPr>
              <a:t>&lt;footer&gt;</a:t>
            </a:r>
            <a:endParaRPr b="1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sldNum"/>
          </p:nvPr>
        </p:nvSpPr>
        <p:spPr>
          <a:xfrm>
            <a:off x="180000" y="6840000"/>
            <a:ext cx="540000" cy="540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fld id="{5FFCE29D-2D48-477F-A51C-ED116E1C9517}" type="slidenum"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</a:rPr>
              <a:t>&lt;number&gt;</a:t>
            </a:fld>
            <a:endParaRPr b="1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0" y="3150000"/>
            <a:ext cx="9720000" cy="1260000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PlaceHolder 2"/>
          <p:cNvSpPr>
            <a:spLocks noGrp="1"/>
          </p:cNvSpPr>
          <p:nvPr>
            <p:ph type="title"/>
          </p:nvPr>
        </p:nvSpPr>
        <p:spPr>
          <a:xfrm>
            <a:off x="360000" y="3330000"/>
            <a:ext cx="9360000" cy="900000"/>
          </a:xfrm>
          <a:prstGeom prst="rect">
            <a:avLst/>
          </a:prstGeom>
        </p:spPr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</a:rPr>
              <a:t>Click to edit the title text format</a:t>
            </a:r>
            <a:endParaRPr b="1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540000" y="4680000"/>
            <a:ext cx="9180000" cy="2520000"/>
          </a:xfrm>
          <a:prstGeom prst="rect">
            <a:avLst/>
          </a:prstGeom>
        </p:spPr>
        <p:txBody>
          <a:bodyPr lIns="0" rIns="0" tIns="0" bIns="0"/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Click to edit the outline text format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 lvl="1" marL="288000"/>
            <a:r>
              <a:rPr b="0" lang="en-US" sz="22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Light"/>
              </a:rPr>
              <a:t>Second Outline Level</a:t>
            </a:r>
            <a:endParaRPr b="0" lang="en-US" sz="22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  <a:p>
            <a:pPr lvl="2" marL="576000"/>
            <a:r>
              <a:rPr b="0" lang="en-US" sz="18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Light"/>
              </a:rPr>
              <a:t>Third Outline Level</a:t>
            </a:r>
            <a:endParaRPr b="0" lang="en-US" sz="18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  <a:p>
            <a:pPr lvl="3" marL="864000"/>
            <a:r>
              <a:rPr b="0" lang="en-US" sz="1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Light"/>
              </a:rPr>
              <a:t>Fourth Outline Level</a:t>
            </a:r>
            <a:endParaRPr b="0" lang="en-US" sz="1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  <a:p>
            <a:pPr lvl="4" marL="1152000"/>
            <a:r>
              <a:rPr b="0" lang="en-US" sz="1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Light"/>
              </a:rPr>
              <a:t>Fifth Outline Level</a:t>
            </a:r>
            <a:endParaRPr b="0" lang="en-US" sz="1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  <a:p>
            <a:pPr lvl="5" marL="1440000"/>
            <a:r>
              <a:rPr b="0" lang="en-US" sz="1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Light"/>
              </a:rPr>
              <a:t>Sixth Outline Level</a:t>
            </a:r>
            <a:endParaRPr b="0" lang="en-US" sz="1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  <a:p>
            <a:pPr lvl="6" marL="1728000"/>
            <a:r>
              <a:rPr b="0" lang="en-US" sz="1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Light"/>
              </a:rPr>
              <a:t>Seventh Outline Level</a:t>
            </a:r>
            <a:endParaRPr b="0" lang="en-US" sz="1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dt"/>
          </p:nvPr>
        </p:nvSpPr>
        <p:spPr>
          <a:xfrm>
            <a:off x="7560000" y="6840000"/>
            <a:ext cx="2340000" cy="540000"/>
          </a:xfrm>
          <a:prstGeom prst="rect">
            <a:avLst/>
          </a:prstGeom>
        </p:spPr>
        <p:txBody>
          <a:bodyPr lIns="0" rIns="0" tIns="0" bIns="0" anchor="ctr"/>
          <a:p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</a:rPr>
              <a:t>&lt;date/time&gt;</a:t>
            </a:r>
            <a:endParaRPr b="1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ftr"/>
          </p:nvPr>
        </p:nvSpPr>
        <p:spPr>
          <a:xfrm>
            <a:off x="1080000" y="6840000"/>
            <a:ext cx="3240000" cy="540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</a:rPr>
              <a:t>&lt;footer&gt;</a:t>
            </a:r>
            <a:endParaRPr b="1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48" name="PlaceHolder 6"/>
          <p:cNvSpPr>
            <a:spLocks noGrp="1"/>
          </p:cNvSpPr>
          <p:nvPr>
            <p:ph type="sldNum"/>
          </p:nvPr>
        </p:nvSpPr>
        <p:spPr>
          <a:xfrm>
            <a:off x="180000" y="6840000"/>
            <a:ext cx="540000" cy="540000"/>
          </a:xfrm>
          <a:prstGeom prst="rect">
            <a:avLst/>
          </a:prstGeom>
        </p:spPr>
        <p:txBody>
          <a:bodyPr lIns="0" rIns="0" tIns="0" bIns="0"/>
          <a:p>
            <a:pPr algn="r"/>
            <a:fld id="{6CF287CA-49C2-4FCC-8502-4D1A83EA11FE}" type="slidenum"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</a:rPr>
              <a:t>&lt;number&gt;</a:t>
            </a:fld>
            <a:endParaRPr b="1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emf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360000" y="333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</a:rPr>
              <a:t>Giving a science research talk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</a:rPr>
              <a:t>
</a:t>
            </a:r>
            <a:r>
              <a:rPr b="1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</a:rPr>
              <a:t>How to (and to not) leave your audience behind</a:t>
            </a:r>
            <a:endParaRPr b="1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84" name="TextShape 2"/>
          <p:cNvSpPr txBox="1"/>
          <p:nvPr/>
        </p:nvSpPr>
        <p:spPr>
          <a:xfrm>
            <a:off x="540000" y="4680000"/>
            <a:ext cx="9180000" cy="252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b="0" lang="en-US" sz="22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Light"/>
              </a:rPr>
              <a:t>Brian W. Mulligan</a:t>
            </a:r>
            <a:endParaRPr b="0" lang="en-US" sz="22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  <a:p>
            <a:r>
              <a:rPr b="0" lang="en-US" sz="22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Light"/>
              </a:rPr>
              <a:t>University of Texas at Austin</a:t>
            </a:r>
            <a:endParaRPr b="0" lang="en-US" sz="22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  <a:p>
            <a:endParaRPr b="0" lang="en-US" sz="22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  <a:p>
            <a:endParaRPr b="0" lang="en-US" sz="22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  <a:p>
            <a:endParaRPr b="0" lang="en-US" sz="22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  <a:p>
            <a:r>
              <a:rPr b="0" lang="en-US" sz="22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Light"/>
              </a:rPr>
              <a:t>Grad Student – Post-Doc Seminar</a:t>
            </a:r>
            <a:endParaRPr b="0" lang="en-US" sz="22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  <a:p>
            <a:r>
              <a:rPr b="0" lang="en-US" sz="22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Light"/>
              </a:rPr>
              <a:t>University of Texas at Austin</a:t>
            </a:r>
            <a:endParaRPr b="0" lang="en-US" sz="22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  <a:p>
            <a:r>
              <a:rPr b="0" lang="en-US" sz="22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Light"/>
              </a:rPr>
              <a:t>4 Nov. 2016</a:t>
            </a:r>
            <a:endParaRPr b="0" lang="en-US" sz="22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</a:rPr>
              <a:t>Graphs and plots</a:t>
            </a:r>
            <a:endParaRPr b="1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118" name="TextShape 2"/>
          <p:cNvSpPr txBox="1"/>
          <p:nvPr/>
        </p:nvSpPr>
        <p:spPr>
          <a:xfrm>
            <a:off x="360000" y="4937760"/>
            <a:ext cx="9180000" cy="1722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/>
            <a:r>
              <a:rPr b="1" lang="en-US" sz="24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Make sure that axes are legible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4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16-20 pt text for axes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4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Use easy to understand axis labels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4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Use </a:t>
            </a:r>
            <a:r>
              <a:rPr b="1" lang="en-US" sz="2400" spc="-1" strike="noStrike" u="sng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line style</a:t>
            </a:r>
            <a:r>
              <a:rPr b="1" lang="en-US" sz="24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 &amp; </a:t>
            </a:r>
            <a:r>
              <a:rPr b="1" lang="en-US" sz="24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thickness</a:t>
            </a:r>
            <a:r>
              <a:rPr b="1" lang="en-US" sz="24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 in addition to </a:t>
            </a:r>
            <a:r>
              <a:rPr b="1" lang="en-US" sz="2400" spc="-1" strike="noStrike">
                <a:solidFill>
                  <a:srgbClr val="3498db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color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sp>
        <p:nvSpPr>
          <p:cNvPr id="119" name="CustomShape 3"/>
          <p:cNvSpPr/>
          <p:nvPr/>
        </p:nvSpPr>
        <p:spPr>
          <a:xfrm>
            <a:off x="3987360" y="4523760"/>
            <a:ext cx="1407600" cy="192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4"/>
          <p:cNvSpPr/>
          <p:nvPr/>
        </p:nvSpPr>
        <p:spPr>
          <a:xfrm>
            <a:off x="3951360" y="3098880"/>
            <a:ext cx="1407600" cy="192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5"/>
          <p:cNvSpPr/>
          <p:nvPr/>
        </p:nvSpPr>
        <p:spPr>
          <a:xfrm>
            <a:off x="2687760" y="1920240"/>
            <a:ext cx="1280160" cy="25675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TextShape 6"/>
          <p:cNvSpPr txBox="1"/>
          <p:nvPr/>
        </p:nvSpPr>
        <p:spPr>
          <a:xfrm rot="16200000">
            <a:off x="2852640" y="2268000"/>
            <a:ext cx="914400" cy="401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Count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  <p:sp>
        <p:nvSpPr>
          <p:cNvPr id="123" name="TextShape 7"/>
          <p:cNvSpPr txBox="1"/>
          <p:nvPr/>
        </p:nvSpPr>
        <p:spPr>
          <a:xfrm rot="16200000">
            <a:off x="2852640" y="3710880"/>
            <a:ext cx="914400" cy="401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Count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  <p:sp>
        <p:nvSpPr>
          <p:cNvPr id="124" name="TextShape 8"/>
          <p:cNvSpPr txBox="1"/>
          <p:nvPr/>
        </p:nvSpPr>
        <p:spPr>
          <a:xfrm>
            <a:off x="4114800" y="4673520"/>
            <a:ext cx="1280160" cy="355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Redshift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  <p:sp>
        <p:nvSpPr>
          <p:cNvPr id="125" name="TextShape 9"/>
          <p:cNvSpPr txBox="1"/>
          <p:nvPr/>
        </p:nvSpPr>
        <p:spPr>
          <a:xfrm>
            <a:off x="3474720" y="1483200"/>
            <a:ext cx="2834640" cy="355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B-Band Scale Factor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  <p:sp>
        <p:nvSpPr>
          <p:cNvPr id="126" name="TextShape 10"/>
          <p:cNvSpPr txBox="1"/>
          <p:nvPr/>
        </p:nvSpPr>
        <p:spPr>
          <a:xfrm>
            <a:off x="3383280" y="1783440"/>
            <a:ext cx="548640" cy="1416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/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12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  <a:p>
            <a:pPr algn="r"/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  <a:p>
            <a:pPr algn="r"/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  <a:p>
            <a:pPr algn="r"/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  <a:p>
            <a:pPr algn="r"/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  <p:sp>
        <p:nvSpPr>
          <p:cNvPr id="127" name="TextShape 11"/>
          <p:cNvSpPr txBox="1"/>
          <p:nvPr/>
        </p:nvSpPr>
        <p:spPr>
          <a:xfrm>
            <a:off x="3383280" y="3272400"/>
            <a:ext cx="548640" cy="1416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/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25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  <a:p>
            <a:pPr algn="r"/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  <a:p>
            <a:pPr algn="r"/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13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  <a:p>
            <a:pPr algn="r"/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  <a:p>
            <a:pPr algn="r"/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  <p:sp>
        <p:nvSpPr>
          <p:cNvPr id="128" name="TextShape 12"/>
          <p:cNvSpPr txBox="1"/>
          <p:nvPr/>
        </p:nvSpPr>
        <p:spPr>
          <a:xfrm>
            <a:off x="3782880" y="3017520"/>
            <a:ext cx="2856240" cy="355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0.7     1.0  1.2   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  <p:sp>
        <p:nvSpPr>
          <p:cNvPr id="129" name="TextShape 13"/>
          <p:cNvSpPr txBox="1"/>
          <p:nvPr/>
        </p:nvSpPr>
        <p:spPr>
          <a:xfrm>
            <a:off x="3749040" y="4480560"/>
            <a:ext cx="2856240" cy="355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0      0.05  0.12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  <p:sp>
        <p:nvSpPr>
          <p:cNvPr id="130" name="TextShape 14"/>
          <p:cNvSpPr txBox="1"/>
          <p:nvPr/>
        </p:nvSpPr>
        <p:spPr>
          <a:xfrm>
            <a:off x="182880" y="2387520"/>
            <a:ext cx="2926080" cy="355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(Nobili &amp; Goobar 2008)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  <p:sp>
        <p:nvSpPr>
          <p:cNvPr id="131" name="TextShape 15"/>
          <p:cNvSpPr txBox="1"/>
          <p:nvPr/>
        </p:nvSpPr>
        <p:spPr>
          <a:xfrm>
            <a:off x="3017520" y="1482480"/>
            <a:ext cx="3749040" cy="62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Time-stretch factor for B band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  <p:sp>
        <p:nvSpPr>
          <p:cNvPr id="132" name="TextShape 16"/>
          <p:cNvSpPr txBox="1"/>
          <p:nvPr/>
        </p:nvSpPr>
        <p:spPr>
          <a:xfrm>
            <a:off x="1005840" y="6858000"/>
            <a:ext cx="3474720" cy="355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Design 3/4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1"/>
          <a:stretch/>
        </p:blipFill>
        <p:spPr>
          <a:xfrm rot="5400000">
            <a:off x="6380640" y="2305800"/>
            <a:ext cx="2976840" cy="3850920"/>
          </a:xfrm>
          <a:prstGeom prst="rect">
            <a:avLst/>
          </a:prstGeom>
          <a:ln>
            <a:noFill/>
          </a:ln>
        </p:spPr>
      </p:pic>
      <p:sp>
        <p:nvSpPr>
          <p:cNvPr id="134" name="TextShape 17"/>
          <p:cNvSpPr txBox="1"/>
          <p:nvPr/>
        </p:nvSpPr>
        <p:spPr>
          <a:xfrm>
            <a:off x="6583680" y="5648040"/>
            <a:ext cx="3657600" cy="62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(Mulligan &amp; Wheeler in prep)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  <p:sp>
        <p:nvSpPr>
          <p:cNvPr id="135" name="CustomShape 18"/>
          <p:cNvSpPr/>
          <p:nvPr/>
        </p:nvSpPr>
        <p:spPr>
          <a:xfrm>
            <a:off x="5852160" y="2834640"/>
            <a:ext cx="640080" cy="2560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TextShape 19"/>
          <p:cNvSpPr txBox="1"/>
          <p:nvPr/>
        </p:nvSpPr>
        <p:spPr>
          <a:xfrm rot="16200000">
            <a:off x="4444200" y="3712680"/>
            <a:ext cx="3657600" cy="62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Normalized density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  <p:sp>
        <p:nvSpPr>
          <p:cNvPr id="137" name="TextShape 20"/>
          <p:cNvSpPr txBox="1"/>
          <p:nvPr/>
        </p:nvSpPr>
        <p:spPr>
          <a:xfrm>
            <a:off x="6217920" y="3027600"/>
            <a:ext cx="1097280" cy="355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  <p:sp>
        <p:nvSpPr>
          <p:cNvPr id="138" name="TextShape 21"/>
          <p:cNvSpPr txBox="1"/>
          <p:nvPr/>
        </p:nvSpPr>
        <p:spPr>
          <a:xfrm>
            <a:off x="5960160" y="5212080"/>
            <a:ext cx="731520" cy="355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10</a:t>
            </a:r>
            <a:r>
              <a:rPr b="0" lang="en-US" sz="1800" spc="-1" strike="noStrike" baseline="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-9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  <p:sp>
        <p:nvSpPr>
          <p:cNvPr id="139" name="CustomShape 22"/>
          <p:cNvSpPr/>
          <p:nvPr/>
        </p:nvSpPr>
        <p:spPr>
          <a:xfrm>
            <a:off x="6583680" y="5364360"/>
            <a:ext cx="3108960" cy="122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TextShape 23"/>
          <p:cNvSpPr txBox="1"/>
          <p:nvPr/>
        </p:nvSpPr>
        <p:spPr>
          <a:xfrm>
            <a:off x="6858000" y="5364360"/>
            <a:ext cx="1280160" cy="355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10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  <p:sp>
        <p:nvSpPr>
          <p:cNvPr id="141" name="TextShape 24"/>
          <p:cNvSpPr txBox="1"/>
          <p:nvPr/>
        </p:nvSpPr>
        <p:spPr>
          <a:xfrm>
            <a:off x="9235440" y="5364360"/>
            <a:ext cx="1097280" cy="355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50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>
                <p:childTnLst>
                  <p:par>
                    <p:cTn id="15" fill="freeze">
                      <p:stCondLst>
                        <p:cond delay="indefinite"/>
                      </p:stCondLst>
                      <p:childTnLst>
                        <p:par>
                          <p:cTn id="16" fill="freeze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freeze">
                      <p:stCondLst>
                        <p:cond delay="indefinite"/>
                      </p:stCondLst>
                      <p:childTnLst>
                        <p:par>
                          <p:cTn id="34" fill="freeze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freeze">
                      <p:stCondLst>
                        <p:cond delay="indefinite"/>
                      </p:stCondLst>
                      <p:childTnLst>
                        <p:par>
                          <p:cTn id="42" fill="freeze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</a:rPr>
              <a:t>Videos &amp; Images</a:t>
            </a:r>
            <a:endParaRPr b="1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545760" y="1845000"/>
            <a:ext cx="4026240" cy="3732840"/>
          </a:xfrm>
          <a:prstGeom prst="rect">
            <a:avLst/>
          </a:prstGeom>
          <a:ln>
            <a:noFill/>
          </a:ln>
        </p:spPr>
      </p:pic>
      <p:pic>
        <p:nvPicPr>
          <p:cNvPr id="144" name="" descr=""/>
          <p:cNvPicPr/>
          <p:nvPr/>
        </p:nvPicPr>
        <p:blipFill>
          <a:blip r:embed="rId2"/>
          <a:stretch/>
        </p:blipFill>
        <p:spPr>
          <a:xfrm>
            <a:off x="5082120" y="2334240"/>
            <a:ext cx="4793400" cy="2694960"/>
          </a:xfrm>
          <a:prstGeom prst="rect">
            <a:avLst/>
          </a:prstGeom>
          <a:ln>
            <a:noFill/>
          </a:ln>
        </p:spPr>
      </p:pic>
      <p:sp>
        <p:nvSpPr>
          <p:cNvPr id="145" name="TextShape 2"/>
          <p:cNvSpPr txBox="1"/>
          <p:nvPr/>
        </p:nvSpPr>
        <p:spPr>
          <a:xfrm>
            <a:off x="5669280" y="5303520"/>
            <a:ext cx="3200400" cy="88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Just because you can doesn’t mean you should.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  <p:sp>
        <p:nvSpPr>
          <p:cNvPr id="146" name="TextShape 3"/>
          <p:cNvSpPr txBox="1"/>
          <p:nvPr/>
        </p:nvSpPr>
        <p:spPr>
          <a:xfrm>
            <a:off x="1005840" y="6858000"/>
            <a:ext cx="3474720" cy="355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Design 4/4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</a:rPr>
              <a:t>Plan for this talk</a:t>
            </a:r>
            <a:endParaRPr b="1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/>
            <a:r>
              <a:rPr b="1" lang="en-US" sz="26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Things to think about beforehand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 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6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Creating slides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 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600" spc="-1" strike="noStrike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Organizing talk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600" spc="-1" strike="noStrike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 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6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Giving your talk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 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 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</a:rPr>
              <a:t>Tell a story</a:t>
            </a:r>
            <a:endParaRPr b="1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150" name="TextShape 2"/>
          <p:cNvSpPr txBox="1"/>
          <p:nvPr/>
        </p:nvSpPr>
        <p:spPr>
          <a:xfrm>
            <a:off x="7010640" y="1752480"/>
            <a:ext cx="2773440" cy="4099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/>
            <a:r>
              <a:rPr b="1" lang="en-US" sz="22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Narrative techniques help guide the brain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2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 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2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Provide framework that can help understanding and highlight important points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sp>
        <p:nvSpPr>
          <p:cNvPr id="151" name="TextShape 3"/>
          <p:cNvSpPr txBox="1"/>
          <p:nvPr/>
        </p:nvSpPr>
        <p:spPr>
          <a:xfrm>
            <a:off x="274320" y="6400800"/>
            <a:ext cx="9205920" cy="621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http://www.sparkol.com/engage/8-classic-storytelling-techniques-for-engaging-presentations/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1"/>
          <a:stretch/>
        </p:blipFill>
        <p:spPr>
          <a:xfrm>
            <a:off x="143280" y="1554480"/>
            <a:ext cx="6714720" cy="4762080"/>
          </a:xfrm>
          <a:prstGeom prst="rect">
            <a:avLst/>
          </a:prstGeom>
          <a:ln>
            <a:noFill/>
          </a:ln>
        </p:spPr>
      </p:pic>
      <p:sp>
        <p:nvSpPr>
          <p:cNvPr id="153" name="TextShape 4"/>
          <p:cNvSpPr txBox="1"/>
          <p:nvPr/>
        </p:nvSpPr>
        <p:spPr>
          <a:xfrm>
            <a:off x="1005840" y="6858000"/>
            <a:ext cx="3474720" cy="355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Organization 1/3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</a:rPr>
              <a:t>Be repetitive</a:t>
            </a:r>
            <a:endParaRPr b="1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155" name="TextShape 2"/>
          <p:cNvSpPr txBox="1"/>
          <p:nvPr/>
        </p:nvSpPr>
        <p:spPr>
          <a:xfrm>
            <a:off x="360000" y="4937760"/>
            <a:ext cx="9180000" cy="1722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Reinforces concepts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Helps audience if they’re not fully engaged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Helps if audience isn’t familiar with (sub-sub-) field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>
            <a:off x="2377440" y="1714680"/>
            <a:ext cx="5714640" cy="2857320"/>
          </a:xfrm>
          <a:prstGeom prst="rect">
            <a:avLst/>
          </a:prstGeom>
          <a:ln>
            <a:noFill/>
          </a:ln>
        </p:spPr>
      </p:pic>
      <p:sp>
        <p:nvSpPr>
          <p:cNvPr id="157" name="TextShape 3"/>
          <p:cNvSpPr txBox="1"/>
          <p:nvPr/>
        </p:nvSpPr>
        <p:spPr>
          <a:xfrm>
            <a:off x="1005840" y="6858000"/>
            <a:ext cx="3474720" cy="355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Organization 2/3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</a:rPr>
              <a:t>Have a summary slide</a:t>
            </a:r>
            <a:endParaRPr b="1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5212080" y="1737360"/>
            <a:ext cx="4327920" cy="4922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Might not have time to give verbal summary.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 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Emphasize main points in case audience missed them.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 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Reinforce main points.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360000" y="2282400"/>
            <a:ext cx="4690080" cy="3478320"/>
          </a:xfrm>
          <a:prstGeom prst="rect">
            <a:avLst/>
          </a:prstGeom>
          <a:ln>
            <a:noFill/>
          </a:ln>
        </p:spPr>
      </p:pic>
      <p:sp>
        <p:nvSpPr>
          <p:cNvPr id="161" name="TextShape 3"/>
          <p:cNvSpPr txBox="1"/>
          <p:nvPr/>
        </p:nvSpPr>
        <p:spPr>
          <a:xfrm>
            <a:off x="1005840" y="6858000"/>
            <a:ext cx="3474720" cy="355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Organization 3/3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</a:rPr>
              <a:t>What can (will) you skip?</a:t>
            </a:r>
            <a:endParaRPr b="1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1595160" y="1522080"/>
            <a:ext cx="7548840" cy="3872880"/>
          </a:xfrm>
          <a:prstGeom prst="rect">
            <a:avLst/>
          </a:prstGeom>
          <a:ln>
            <a:noFill/>
          </a:ln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</a:rPr>
              <a:t>Plan for this talk</a:t>
            </a:r>
            <a:endParaRPr b="1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/>
            <a:r>
              <a:rPr b="1" lang="en-US" sz="26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Things to think about beforehand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 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6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Creating slides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 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6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Organizing talk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600" spc="-1" strike="noStrike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 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600" spc="-1" strike="noStrike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Giving your talk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 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 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</a:rPr>
              <a:t>Be aware of your nervous tics</a:t>
            </a:r>
            <a:endParaRPr b="1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167" name="TextShape 2"/>
          <p:cNvSpPr txBox="1"/>
          <p:nvPr/>
        </p:nvSpPr>
        <p:spPr>
          <a:xfrm>
            <a:off x="360000" y="1980000"/>
            <a:ext cx="439488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Verbal ticks? 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 lvl="1" marL="288000"/>
            <a:r>
              <a:rPr b="0" lang="en-US" sz="22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Light"/>
              </a:rPr>
              <a:t>“</a:t>
            </a:r>
            <a:r>
              <a:rPr b="0" lang="en-US" sz="22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Light"/>
              </a:rPr>
              <a:t>So”</a:t>
            </a:r>
            <a:endParaRPr b="0" lang="en-US" sz="22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Kinetic tics?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 lvl="1" marL="288000"/>
            <a:r>
              <a:rPr b="0" lang="en-US" sz="22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Light"/>
              </a:rPr>
              <a:t>Pacing, gripping podium / etc., </a:t>
            </a:r>
            <a:endParaRPr b="0" lang="en-US" sz="22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Best method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 lvl="1" marL="288000"/>
            <a:r>
              <a:rPr b="0" lang="en-US" sz="22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Light"/>
              </a:rPr>
              <a:t>record yourself and watch the video</a:t>
            </a:r>
            <a:endParaRPr b="0" lang="en-US" sz="22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Check out Rice U. ComCoach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sp>
        <p:nvSpPr>
          <p:cNvPr id="168" name="TextShape 3"/>
          <p:cNvSpPr txBox="1"/>
          <p:nvPr/>
        </p:nvSpPr>
        <p:spPr>
          <a:xfrm>
            <a:off x="3827520" y="5861880"/>
            <a:ext cx="4310640" cy="356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http://www.ruf.rice.edu/~comcoach/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4914360" y="1664280"/>
            <a:ext cx="4412520" cy="2907720"/>
          </a:xfrm>
          <a:prstGeom prst="rect">
            <a:avLst/>
          </a:prstGeom>
          <a:ln>
            <a:noFill/>
          </a:ln>
        </p:spPr>
      </p:pic>
      <p:sp>
        <p:nvSpPr>
          <p:cNvPr id="170" name="TextShape 4"/>
          <p:cNvSpPr txBox="1"/>
          <p:nvPr/>
        </p:nvSpPr>
        <p:spPr>
          <a:xfrm>
            <a:off x="1005840" y="6858000"/>
            <a:ext cx="3474720" cy="355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Giving Talk 1/2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</a:rPr>
              <a:t>Practice Talks</a:t>
            </a:r>
            <a:endParaRPr b="1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6858000" y="1554480"/>
            <a:ext cx="2682000" cy="5105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Self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 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Small Group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 lvl="1" marL="288000"/>
            <a:r>
              <a:rPr b="0" lang="en-US" sz="22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Light"/>
              </a:rPr>
              <a:t>Get critical feedback in real-time</a:t>
            </a:r>
            <a:endParaRPr b="0" lang="en-US" sz="22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  <a:p>
            <a:pPr lvl="1" marL="288000"/>
            <a:r>
              <a:rPr b="0" lang="en-US" sz="22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Light"/>
              </a:rPr>
              <a:t> </a:t>
            </a:r>
            <a:endParaRPr b="0" lang="en-US" sz="22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Iteration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440640" y="1554480"/>
            <a:ext cx="6246000" cy="4663440"/>
          </a:xfrm>
          <a:prstGeom prst="rect">
            <a:avLst/>
          </a:prstGeom>
          <a:ln>
            <a:noFill/>
          </a:ln>
        </p:spPr>
      </p:pic>
      <p:sp>
        <p:nvSpPr>
          <p:cNvPr id="174" name="TextShape 3"/>
          <p:cNvSpPr txBox="1"/>
          <p:nvPr/>
        </p:nvSpPr>
        <p:spPr>
          <a:xfrm>
            <a:off x="1005840" y="6858000"/>
            <a:ext cx="3474720" cy="355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Giving Talk 2/2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</a:rPr>
              <a:t>Background</a:t>
            </a:r>
            <a:endParaRPr b="1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5029200" y="1706040"/>
            <a:ext cx="4660920" cy="3140280"/>
          </a:xfrm>
          <a:prstGeom prst="rect">
            <a:avLst/>
          </a:prstGeom>
          <a:ln>
            <a:noFill/>
          </a:ln>
        </p:spPr>
      </p:pic>
      <p:pic>
        <p:nvPicPr>
          <p:cNvPr id="87" name="" descr=""/>
          <p:cNvPicPr/>
          <p:nvPr/>
        </p:nvPicPr>
        <p:blipFill>
          <a:blip r:embed="rId2"/>
          <a:stretch/>
        </p:blipFill>
        <p:spPr>
          <a:xfrm>
            <a:off x="711360" y="1645920"/>
            <a:ext cx="3769200" cy="2826720"/>
          </a:xfrm>
          <a:prstGeom prst="rect">
            <a:avLst/>
          </a:prstGeom>
          <a:ln>
            <a:noFill/>
          </a:ln>
        </p:spPr>
      </p:pic>
      <p:pic>
        <p:nvPicPr>
          <p:cNvPr id="88" name="" descr=""/>
          <p:cNvPicPr/>
          <p:nvPr/>
        </p:nvPicPr>
        <p:blipFill>
          <a:blip r:embed="rId3"/>
          <a:stretch/>
        </p:blipFill>
        <p:spPr>
          <a:xfrm>
            <a:off x="1920240" y="4503240"/>
            <a:ext cx="4311360" cy="2354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</a:rPr>
              <a:t>Summary</a:t>
            </a:r>
            <a:endParaRPr b="1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176" name="TextShape 2"/>
          <p:cNvSpPr txBox="1"/>
          <p:nvPr/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Preparation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 lvl="1" marL="288000"/>
            <a:r>
              <a:rPr b="0" lang="en-US" sz="22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Light"/>
              </a:rPr>
              <a:t>Audience, Goals, stuff to skip</a:t>
            </a:r>
            <a:endParaRPr b="0" lang="en-US" sz="22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  <a:p>
            <a:pPr lvl="1" marL="288000"/>
            <a:r>
              <a:rPr b="0" lang="en-US" sz="22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Light"/>
              </a:rPr>
              <a:t> </a:t>
            </a:r>
            <a:endParaRPr b="0" lang="en-US" sz="22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Slide Design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 lvl="1" marL="288000"/>
            <a:r>
              <a:rPr b="0" lang="en-US" sz="22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Light"/>
              </a:rPr>
              <a:t>Use slides to emphasize / illustrate points</a:t>
            </a:r>
            <a:endParaRPr b="0" lang="en-US" sz="22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  <a:p>
            <a:pPr lvl="1" marL="288000"/>
            <a:r>
              <a:rPr b="0" lang="en-US" sz="22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Light"/>
              </a:rPr>
              <a:t>Make slides, equations, and graphs easy to digest</a:t>
            </a:r>
            <a:endParaRPr b="0" lang="en-US" sz="22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  <a:p>
            <a:pPr lvl="1" marL="288000"/>
            <a:r>
              <a:rPr b="0" lang="en-US" sz="22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Light"/>
              </a:rPr>
              <a:t> </a:t>
            </a:r>
            <a:endParaRPr b="0" lang="en-US" sz="22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Organization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 lvl="1" marL="288000"/>
            <a:r>
              <a:rPr b="0" lang="en-US" sz="22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Light"/>
              </a:rPr>
              <a:t>Provide a narrative</a:t>
            </a:r>
            <a:endParaRPr b="0" lang="en-US" sz="22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  <a:p>
            <a:pPr lvl="1" marL="288000"/>
            <a:r>
              <a:rPr b="0" lang="en-US" sz="22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Light"/>
              </a:rPr>
              <a:t>Keep reminding audience what you are talking about</a:t>
            </a:r>
            <a:endParaRPr b="0" lang="en-US" sz="22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  <a:p>
            <a:pPr lvl="1" marL="288000"/>
            <a:r>
              <a:rPr b="0" lang="en-US" sz="22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Light"/>
              </a:rPr>
              <a:t>Include a summary</a:t>
            </a:r>
            <a:endParaRPr b="0" lang="en-US" sz="22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 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Giving your talk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 lvl="1" marL="288000"/>
            <a:r>
              <a:rPr b="0" lang="en-US" sz="22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Light"/>
              </a:rPr>
              <a:t>Be aware of your nervous habits</a:t>
            </a:r>
            <a:endParaRPr b="0" lang="en-US" sz="22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  <a:p>
            <a:pPr lvl="1" marL="288000"/>
            <a:r>
              <a:rPr b="0" lang="en-US" sz="22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Light"/>
              </a:rPr>
              <a:t> </a:t>
            </a:r>
            <a:endParaRPr b="0" lang="en-US" sz="22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Light"/>
            </a:endParaRPr>
          </a:p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 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</a:rPr>
              <a:t>Plan for this talk</a:t>
            </a:r>
            <a:endParaRPr b="1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Things to think about beforehand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 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Creating slides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 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Organizing talk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 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Giving your talk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 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 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</a:rPr>
              <a:t>Plan for this talk</a:t>
            </a:r>
            <a:endParaRPr b="1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92" name="TextShape 2"/>
          <p:cNvSpPr txBox="1"/>
          <p:nvPr/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Things to think about beforehand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 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6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Creating slides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 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6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Organizing talk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6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 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6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Giving your talk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 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 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</a:rPr>
              <a:t>Don’t wing it</a:t>
            </a:r>
            <a:endParaRPr b="1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94" name="TextShape 2"/>
          <p:cNvSpPr txBox="1"/>
          <p:nvPr/>
        </p:nvSpPr>
        <p:spPr>
          <a:xfrm>
            <a:off x="1005840" y="6858000"/>
            <a:ext cx="3474720" cy="355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Preparing 1/2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5816880" y="1963080"/>
            <a:ext cx="3692880" cy="2426040"/>
          </a:xfrm>
          <a:prstGeom prst="rect">
            <a:avLst/>
          </a:prstGeom>
          <a:ln>
            <a:noFill/>
          </a:ln>
        </p:spPr>
      </p:pic>
      <p:pic>
        <p:nvPicPr>
          <p:cNvPr id="96" name="" descr=""/>
          <p:cNvPicPr/>
          <p:nvPr/>
        </p:nvPicPr>
        <p:blipFill>
          <a:blip r:embed="rId2"/>
          <a:stretch/>
        </p:blipFill>
        <p:spPr>
          <a:xfrm>
            <a:off x="771120" y="1623240"/>
            <a:ext cx="2857320" cy="2857320"/>
          </a:xfrm>
          <a:prstGeom prst="rect">
            <a:avLst/>
          </a:prstGeom>
          <a:ln>
            <a:noFill/>
          </a:ln>
        </p:spPr>
      </p:pic>
      <p:sp>
        <p:nvSpPr>
          <p:cNvPr id="97" name="TextShape 3"/>
          <p:cNvSpPr txBox="1"/>
          <p:nvPr/>
        </p:nvSpPr>
        <p:spPr>
          <a:xfrm>
            <a:off x="548640" y="4500720"/>
            <a:ext cx="3200400" cy="355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Plan your talk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  <p:sp>
        <p:nvSpPr>
          <p:cNvPr id="98" name="TextShape 4"/>
          <p:cNvSpPr txBox="1"/>
          <p:nvPr/>
        </p:nvSpPr>
        <p:spPr>
          <a:xfrm>
            <a:off x="6126480" y="4572000"/>
            <a:ext cx="3200400" cy="355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Define your goals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  <p:pic>
        <p:nvPicPr>
          <p:cNvPr id="99" name="" descr=""/>
          <p:cNvPicPr/>
          <p:nvPr/>
        </p:nvPicPr>
        <p:blipFill>
          <a:blip r:embed="rId3"/>
          <a:stretch/>
        </p:blipFill>
        <p:spPr>
          <a:xfrm>
            <a:off x="2103120" y="5212080"/>
            <a:ext cx="3106440" cy="1553040"/>
          </a:xfrm>
          <a:prstGeom prst="rect">
            <a:avLst/>
          </a:prstGeom>
          <a:ln>
            <a:noFill/>
          </a:ln>
        </p:spPr>
      </p:pic>
      <p:pic>
        <p:nvPicPr>
          <p:cNvPr id="100" name="" descr=""/>
          <p:cNvPicPr/>
          <p:nvPr/>
        </p:nvPicPr>
        <p:blipFill>
          <a:blip r:embed="rId4"/>
          <a:stretch/>
        </p:blipFill>
        <p:spPr>
          <a:xfrm>
            <a:off x="5486400" y="5120640"/>
            <a:ext cx="4239720" cy="1695960"/>
          </a:xfrm>
          <a:prstGeom prst="rect">
            <a:avLst/>
          </a:prstGeom>
          <a:ln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</a:rPr>
              <a:t>Be aware of your audience</a:t>
            </a:r>
            <a:endParaRPr b="1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360000" y="4846320"/>
            <a:ext cx="9180000" cy="1813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Undergrads?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Your sub-sub field, sub field, or anyone?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Their entire attention may not be on you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Have they heard similar talks before?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847440" y="1490040"/>
            <a:ext cx="8205120" cy="3264840"/>
          </a:xfrm>
          <a:prstGeom prst="rect">
            <a:avLst/>
          </a:prstGeom>
          <a:ln>
            <a:noFill/>
          </a:ln>
        </p:spPr>
      </p:pic>
      <p:sp>
        <p:nvSpPr>
          <p:cNvPr id="104" name="TextShape 3"/>
          <p:cNvSpPr txBox="1"/>
          <p:nvPr/>
        </p:nvSpPr>
        <p:spPr>
          <a:xfrm>
            <a:off x="1005840" y="6858000"/>
            <a:ext cx="3474720" cy="355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Preparing 2/2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</a:rPr>
              <a:t>Plan for this talk</a:t>
            </a:r>
            <a:endParaRPr b="1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360000" y="1980000"/>
            <a:ext cx="918000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/>
            <a:r>
              <a:rPr b="1" lang="en-US" sz="26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Things to think about beforehand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 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600" spc="-1" strike="noStrike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Creating slides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 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6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Organizing talk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6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 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6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Giving your talk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 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 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</a:rPr>
              <a:t>Slide design</a:t>
            </a:r>
            <a:endParaRPr b="1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5394960" y="1980000"/>
            <a:ext cx="4145040" cy="468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Illustrate concept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 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Provide data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 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Don’t make audience read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 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Keep audience aware of where you are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 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p:sp>
        <p:nvSpPr>
          <p:cNvPr id="109" name="TextShape 3"/>
          <p:cNvSpPr txBox="1"/>
          <p:nvPr/>
        </p:nvSpPr>
        <p:spPr>
          <a:xfrm>
            <a:off x="1005840" y="6858000"/>
            <a:ext cx="3474720" cy="355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Design 1/4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395280" y="2011680"/>
            <a:ext cx="4816800" cy="3749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360000" y="360000"/>
            <a:ext cx="9360000" cy="90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</a:rPr>
              <a:t>Equations may be OK</a:t>
            </a:r>
            <a:endParaRPr b="1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Source Sans Pro Black"/>
            </a:endParaRPr>
          </a:p>
        </p:txBody>
      </p:sp>
      <p:sp>
        <p:nvSpPr>
          <p:cNvPr id="112" name="TextShape 2"/>
          <p:cNvSpPr txBox="1"/>
          <p:nvPr/>
        </p:nvSpPr>
        <p:spPr>
          <a:xfrm>
            <a:off x="360000" y="4206240"/>
            <a:ext cx="9180000" cy="2453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Do you refer to it later?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 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What variables / terms are actually important?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 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/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Describe every variable </a:t>
            </a:r>
            <a:r>
              <a:rPr b="1" lang="en-US" sz="2600" spc="-1" strike="sng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unless you’re sure </a:t>
            </a:r>
            <a:r>
              <a:rPr b="1" i="1" lang="en-US" sz="2800" spc="-1" strike="sng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everyone</a:t>
            </a:r>
            <a:r>
              <a:rPr b="1" lang="en-US" sz="2200" spc="-1" strike="sng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 </a:t>
            </a:r>
            <a:r>
              <a:rPr b="1" lang="en-US" sz="2600" spc="-1" strike="sng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knows them</a:t>
            </a:r>
            <a:r>
              <a:rPr b="1" lang="en-US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.</a:t>
            </a:r>
            <a:endParaRPr b="1" lang="en-US" sz="2600" spc="-1" strike="noStrike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13" name="Formula 3"/>
              <p:cNvSpPr txBox="1"/>
              <p:nvPr/>
            </p:nvSpPr>
            <p:spPr>
              <a:xfrm>
                <a:off x="386280" y="1920240"/>
                <a:ext cx="4895640" cy="6861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f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x</m:t>
                        </m:r>
                      </m:e>
                    </m:d>
                    <m:r>
                      <m:t xml:space="preserve">=</m:t>
                    </m:r>
                    <m:r>
                      <m:t xml:space="preserve">α</m:t>
                    </m:r>
                    <m:sSup>
                      <m:e>
                        <m:r>
                          <m:t xml:space="preserve">e</m:t>
                        </m:r>
                      </m:e>
                      <m:sup>
                        <m:d>
                          <m:dPr>
                            <m:begChr m:val="("/>
                            <m:endChr m:val=")"/>
                          </m:dPr>
                          <m:e>
                            <m:f>
                              <m:num>
                                <m:r>
                                  <m:t xml:space="preserve">−</m:t>
                                </m:r>
                                <m:sSup>
                                  <m:e>
                                    <m:r>
                                      <m:t xml:space="preserve">x</m:t>
                                    </m:r>
                                  </m:e>
                                  <m:sup>
                                    <m:r>
                                      <m:t xml:space="preserve"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m:t xml:space="preserve">2</m:t>
                                </m:r>
                                <m:sSup>
                                  <m:e>
                                    <m:r>
                                      <m:t xml:space="preserve">σ</m:t>
                                    </m:r>
                                  </m:e>
                                  <m:sup>
                                    <m:r>
                                      <m:t xml:space="preserve"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sup>
                    </m:sSup>
                    <m:r>
                      <m:t xml:space="preserve">+</m:t>
                    </m:r>
                    <m:r>
                      <m:t xml:space="preserve">sinh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θ</m:t>
                        </m:r>
                        <m:sSub>
                          <m:e>
                            <m:r>
                              <m:t xml:space="preserve">k</m:t>
                            </m:r>
                          </m:e>
                          <m:sub>
                            <m:r>
                              <m:t xml:space="preserve">B</m:t>
                            </m:r>
                          </m:sub>
                        </m:sSub>
                        <m:r>
                          <m:t xml:space="preserve">T</m:t>
                        </m:r>
                      </m:e>
                    </m:d>
                    <m:r>
                      <m:t xml:space="preserve">−</m:t>
                    </m:r>
                    <m:sSup>
                      <m:e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1</m:t>
                            </m:r>
                            <m:r>
                              <m:t xml:space="preserve">+</m:t>
                            </m:r>
                            <m:r>
                              <m:t xml:space="preserve">z</m:t>
                            </m:r>
                          </m:e>
                        </m:d>
                      </m:e>
                      <m:sup>
                        <m:r>
                          <m:t xml:space="preserve">β</m:t>
                        </m:r>
                      </m:sup>
                    </m:sSup>
                    <m:sSub>
                      <m:e>
                        <m:r>
                          <m:t xml:space="preserve">Ω</m:t>
                        </m:r>
                      </m:e>
                      <m:sub>
                        <m:r>
                          <m:t xml:space="preserve">Λ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14" name="Formula 4"/>
              <p:cNvSpPr txBox="1"/>
              <p:nvPr/>
            </p:nvSpPr>
            <p:spPr>
              <a:xfrm>
                <a:off x="386280" y="3015720"/>
                <a:ext cx="4917240" cy="3751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f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x</m:t>
                        </m:r>
                      </m:e>
                    </m:d>
                    <m:r>
                      <m:t xml:space="preserve">=</m:t>
                    </m:r>
                    <m:d>
                      <m:dPr>
                        <m:begChr m:val="["/>
                        <m:endChr m:val="]"/>
                      </m:dPr>
                      <m:e>
                        <m:r>
                          <m:t xml:space="preserve">Spatial</m:t>
                        </m:r>
                      </m:e>
                    </m:d>
                    <m:r>
                      <m:t xml:space="preserve">+</m:t>
                    </m:r>
                    <m:d>
                      <m:dPr>
                        <m:begChr m:val="["/>
                        <m:endChr m:val="]"/>
                      </m:dPr>
                      <m:e>
                        <m:r>
                          <m:t xml:space="preserve">Thermal</m:t>
                        </m:r>
                      </m:e>
                    </m:d>
                    <m:r>
                      <m:t xml:space="preserve">−</m:t>
                    </m:r>
                    <m:sSup>
                      <m:e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1</m:t>
                            </m:r>
                            <m:r>
                              <m:t xml:space="preserve">+</m:t>
                            </m:r>
                            <m:r>
                              <m:t xml:space="preserve">z</m:t>
                            </m:r>
                          </m:e>
                        </m:d>
                      </m:e>
                      <m:sup>
                        <m:r>
                          <m:t xml:space="preserve">β</m:t>
                        </m:r>
                      </m:sup>
                    </m:sSup>
                    <m:sSub>
                      <m:e>
                        <m:r>
                          <m:t xml:space="preserve">Ω</m:t>
                        </m:r>
                      </m:e>
                      <m:sub>
                        <m:r>
                          <m:t xml:space="preserve">Λ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115" name="TextShape 5"/>
          <p:cNvSpPr txBox="1"/>
          <p:nvPr/>
        </p:nvSpPr>
        <p:spPr>
          <a:xfrm>
            <a:off x="5943600" y="1645920"/>
            <a:ext cx="3474720" cy="2743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X = position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Alpha = 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Sigma = 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Theta = 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k_b = Boltzman constant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T = temperature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Z = redshift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Beta = D.E. dep. On redshift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Omega_Lambda = D.E. energy density …...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  <p:sp>
        <p:nvSpPr>
          <p:cNvPr id="116" name="TextShape 6"/>
          <p:cNvSpPr txBox="1"/>
          <p:nvPr/>
        </p:nvSpPr>
        <p:spPr>
          <a:xfrm>
            <a:off x="1005840" y="6858000"/>
            <a:ext cx="3474720" cy="355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"/>
              </a:rPr>
              <a:t>Design 2/4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Source Sans Pro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</TotalTime>
  <Application>LibreOffice/5.1.6.2.0$Linux_X86_64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2016-11-02T17:24:26Z</dcterms:created>
  <dc:creator/>
  <dc:description/>
  <dc:language>en-US</dc:language>
  <cp:lastModifiedBy/>
  <dcterms:modified xsi:type="dcterms:W3CDTF">2016-11-04T16:59:22Z</dcterms:modified>
  <cp:revision>27</cp:revision>
  <dc:subject/>
  <dc:title/>
</cp:coreProperties>
</file>